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54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83" r:id="rId43"/>
    <p:sldId id="684" r:id="rId44"/>
    <p:sldId id="685" r:id="rId45"/>
    <p:sldId id="610" r:id="rId46"/>
    <p:sldId id="686" r:id="rId47"/>
    <p:sldId id="534" r:id="rId48"/>
    <p:sldId id="535" r:id="rId49"/>
    <p:sldId id="633" r:id="rId50"/>
    <p:sldId id="655" r:id="rId51"/>
    <p:sldId id="67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B050"/>
    <a:srgbClr val="7451EB"/>
    <a:srgbClr val="33CC33"/>
    <a:srgbClr val="00FF00"/>
    <a:srgbClr val="FFF2CC"/>
    <a:srgbClr val="7F7F7F"/>
    <a:srgbClr val="548235"/>
    <a:srgbClr val="44546A"/>
    <a:srgbClr val="66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969" autoAdjust="0"/>
  </p:normalViewPr>
  <p:slideViewPr>
    <p:cSldViewPr snapToGrid="0">
      <p:cViewPr varScale="1">
        <p:scale>
          <a:sx n="78" d="100"/>
          <a:sy n="78" d="100"/>
        </p:scale>
        <p:origin x="178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 ou des images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avant de démarrer les traitements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Pour obtenir les </a:t>
            </a:r>
            <a:r>
              <a:rPr lang="fr-FR" dirty="0" err="1"/>
              <a:t>BoW</a:t>
            </a:r>
            <a:r>
              <a:rPr lang="fr-FR" dirty="0"/>
              <a:t> et aussi </a:t>
            </a:r>
            <a:r>
              <a:rPr lang="fr-FR" dirty="0" err="1"/>
              <a:t>BoVW</a:t>
            </a:r>
            <a:endParaRPr lang="fr-F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exploration pour connaître le potentiel de cette approche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les traitements, les modélisations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7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Cette stratégie consiste à se servir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du réseau pré-entraîné pour représenter les images du nouveau problème. Pour cela, on retire la dernière couche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fully-connected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et on fixe tous les autres paramètres. Ce réseau tronqué va ainsi calculer la représentation de chaque image en entrée à partir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déjà apprises lors du pré-entraînement. On entraîne alors un classifieur, initialisé aléatoirement, sur ces représentations pour résoudre le nouveau problème.</a:t>
            </a:r>
          </a:p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La stratégie #2 doit être utilisée lorsque la nouvelle collection d'images est petite et similaire aux images de pré-entraînement. En effet, entraîner le réseau sur aussi peu d'images est dangereux puisque le risque d'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overfitting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est important. De plus, si les nouvelles images ressemblent aux anciennes, elles peuvent alors être représentées par les mêmes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1" dirty="0">
                <a:effectLst/>
                <a:latin typeface="Montserrat" panose="00000500000000000000" pitchFamily="2" charset="0"/>
              </a:rPr>
              <a:t>.</a:t>
            </a:r>
            <a:endParaRPr lang="fr-FR" b="0" i="0" dirty="0">
              <a:effectLst/>
              <a:latin typeface="Montserrat" panose="00000500000000000000" pitchFamily="2" charset="0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6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3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Feautures</a:t>
            </a:r>
            <a:r>
              <a:rPr lang="fr-FR" dirty="0"/>
              <a:t> basés sur SIFT et ORB ont ajouté beaucoup de bruit. </a:t>
            </a:r>
            <a:r>
              <a:rPr lang="fr-FR" sz="1050" dirty="0" err="1"/>
              <a:t>Multicollinearity</a:t>
            </a:r>
            <a:r>
              <a:rPr lang="fr-FR" sz="1050" dirty="0"/>
              <a:t>, variance dispersée, nombre des échantillons faible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57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7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06 </a:t>
            </a:r>
            <a:r>
              <a:rPr lang="es-ES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décembre</a:t>
            </a:r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des variables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3107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2273235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Numérique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3200180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9BB8AC8-1ACE-49FD-86AD-CD4F76257EA6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400E4523-580F-4899-BED0-42D7A0AF2D7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F20B039F-8F5A-4C1D-871B-3315A96C9FB4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77AEED6-ECA5-4AC4-B32E-8D528FCF381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942DDD12-CE55-4AE7-95DF-FB4C65302FB0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2767745-BF55-4FE8-AC47-148E997E4809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82847262-7BB2-4FC0-8B01-87736809AB3F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61B6D0E-800A-45FE-BCB1-754DB4145D0E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FDCE5AB2-04FC-44BD-BF3B-89BB5690FF4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B152C68-3D07-4F29-8EAC-3E7B34FF3A6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3C1A9256-64EA-4577-9C2F-C294EEBFFEA9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C8CDA1B1-29B7-4DE1-9651-1FB5CC0E187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4EF3FF2-AA93-449C-94D2-0234D0D5606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4E1B6EF7-15AE-4FD1-8C2A-CA418E100D8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0B1E9A3B-1DC5-4E6E-9342-910B511D4C4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des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Clustering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3E4350A-608A-4FEA-B656-0C624C945CDF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A5F77C29-E723-4284-AB58-B4D5D0A8D9EC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97629669-9EA0-4329-9B52-B7F33C3FD7BB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9707E70-7088-4878-8244-27639E1B4A13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84426A68-72BA-4C74-AFB6-2AEA67FAF22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0B4135A3-32E6-4584-B68B-A3DE906971EF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688647BC-0DAB-4F46-BA10-F4DC65C9A571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BEDEA289-6E6F-4E5D-A412-BB80842C723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6905C57E-3E21-43F2-A9D9-CB4CBFA02D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D815073-9536-4798-A658-4FF7F6E12182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73DA70F7-B596-4C7F-89D5-B3BE5FD02FD1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708A433E-F66C-42FC-A0CF-DFBDC78883E0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123EC7C3-5778-4458-9622-A81501648CAD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3194D77B-7778-4573-AE9F-048007A02CDE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60C62C32-3898-4BB6-9A61-5D49D347A2B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Nettoyage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57375" y="4044756"/>
            <a:ext cx="161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Suppression des 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seulement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585188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492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Nettoyage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65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Suppression des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Clustering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Transfer </a:t>
            </a: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learning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9053477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(racinisation)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Lemmatisation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853958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à fréquence rare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51446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92211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2763702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4537956"/>
            <a:ext cx="455254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Identification visuelle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min_df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à travers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CountVectorizer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() mode par défaut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2" y="1435103"/>
            <a:ext cx="3996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 qui suit :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35103"/>
            <a:ext cx="457727" cy="42727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511682A-8181-43F9-8F2A-6CC6727321D0}"/>
              </a:ext>
            </a:extLst>
          </p:cNvPr>
          <p:cNvSpPr txBox="1"/>
          <p:nvPr/>
        </p:nvSpPr>
        <p:spPr>
          <a:xfrm rot="758134">
            <a:off x="7307814" y="534636"/>
            <a:ext cx="4781346" cy="70788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80% de la </a:t>
            </a:r>
            <a:r>
              <a:rPr lang="es-ES" sz="4000" dirty="0" err="1">
                <a:solidFill>
                  <a:srgbClr val="FF0000"/>
                </a:solidFill>
              </a:rPr>
              <a:t>volumetric</a:t>
            </a:r>
            <a:endParaRPr lang="fr-FR" sz="4000" dirty="0">
              <a:solidFill>
                <a:srgbClr val="FF00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C3EF71-1E57-4E96-813A-4F204AC27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4590" y="1376810"/>
            <a:ext cx="7436454" cy="4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la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9D95D6-F4D0-4ADA-982F-E24343509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48"/>
          <a:stretch/>
        </p:blipFill>
        <p:spPr>
          <a:xfrm>
            <a:off x="1242721" y="4218045"/>
            <a:ext cx="6284405" cy="2032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A6ADB94-DCE9-4204-B1A2-F02FAD843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48"/>
          <a:stretch/>
        </p:blipFill>
        <p:spPr>
          <a:xfrm>
            <a:off x="4235667" y="2034035"/>
            <a:ext cx="6307926" cy="204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Lemmatisation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DDB1FD-C3A7-415B-825F-6808CE14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47"/>
          <a:stretch/>
        </p:blipFill>
        <p:spPr>
          <a:xfrm>
            <a:off x="2512467" y="2035486"/>
            <a:ext cx="3908653" cy="18846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0F2C2E-425D-4D49-8635-3CFF9B7AF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47"/>
          <a:stretch/>
        </p:blipFill>
        <p:spPr>
          <a:xfrm>
            <a:off x="6790231" y="2021657"/>
            <a:ext cx="3908653" cy="18846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EFD9FB-03FB-4128-8F4E-F67D832E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2512467" y="4211123"/>
            <a:ext cx="3915357" cy="1977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DB483-FFF1-4D24-A57E-EAD764429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54" r="4709"/>
          <a:stretch/>
        </p:blipFill>
        <p:spPr>
          <a:xfrm>
            <a:off x="6786880" y="4211123"/>
            <a:ext cx="3915357" cy="19777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résultat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78567A3-32CD-49B0-B801-4249711DFB8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7867C55-4B63-498B-B9D6-3515AB27A18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5E1F1294-3E34-4A5B-B3AD-CD5AA5571D0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2CA4E568-2BF0-47B8-A7E0-8BD6F114BA1D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BCF7BF86-20D9-4F18-89CB-3B2A5A83F331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A9EDC9B-3B66-4193-A268-428D635B6E6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49310168-8E78-4A1B-9FE5-9CCD0B6B65E9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83996BB4-F766-4CA9-8549-4B022816BF09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79384C5A-2556-4FCC-B485-28060B45D6F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87CB384A-950C-49C6-A552-414B7A73056A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F0F0F3F4-1C32-42B6-944D-65690CCDE8B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86391AF3-9D69-4D71-83A1-4E14B7D41A2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BD5FE85-047B-4257-9EAC-09F6466705D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E1EB820D-7BF2-4FC6-80F0-C81ACD47678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A27A1CB2-41F9-4D66-B3E9-26170B87225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9140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0CE7445-9B03-4C52-B22A-5249782BD09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1BF863A3-B26B-4426-8718-A764A0A5B895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4D624A73-DE16-480C-8638-C171BA58BF87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E679A85D-11CE-4CE7-8149-8157C0FF063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2">
              <a:extLst>
                <a:ext uri="{FF2B5EF4-FFF2-40B4-BE49-F238E27FC236}">
                  <a16:creationId xmlns:a16="http://schemas.microsoft.com/office/drawing/2014/main" id="{76B42F69-F76C-4C14-B519-2828706130D5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8ED5DB18-EC3E-4F0A-B984-92FF6E997CF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24">
              <a:extLst>
                <a:ext uri="{FF2B5EF4-FFF2-40B4-BE49-F238E27FC236}">
                  <a16:creationId xmlns:a16="http://schemas.microsoft.com/office/drawing/2014/main" id="{56B7ED32-8A44-4142-9846-7A92DC0C4A45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00B1E51D-FE0E-4E6C-BE7D-ED42E019CFC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16">
              <a:extLst>
                <a:ext uri="{FF2B5EF4-FFF2-40B4-BE49-F238E27FC236}">
                  <a16:creationId xmlns:a16="http://schemas.microsoft.com/office/drawing/2014/main" id="{8B5DC16B-07A4-43FB-8828-D7766CD4FC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23">
              <a:extLst>
                <a:ext uri="{FF2B5EF4-FFF2-40B4-BE49-F238E27FC236}">
                  <a16:creationId xmlns:a16="http://schemas.microsoft.com/office/drawing/2014/main" id="{D443799B-B912-4E68-BB9A-F3C491C59138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24">
              <a:extLst>
                <a:ext uri="{FF2B5EF4-FFF2-40B4-BE49-F238E27FC236}">
                  <a16:creationId xmlns:a16="http://schemas.microsoft.com/office/drawing/2014/main" id="{962AA327-0A13-405A-8463-312F0D3338BE}"/>
                </a:ext>
              </a:extLst>
            </p:cNvPr>
            <p:cNvCxnSpPr>
              <a:endCxn id="39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648EE423-00BD-4DB4-A96D-F67A0934474F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C1D47AA-41B4-480E-9088-C5BB62C9A1C7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2064A2F7-F9C5-44D9-A0C0-540EF3A3609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16">
              <a:extLst>
                <a:ext uri="{FF2B5EF4-FFF2-40B4-BE49-F238E27FC236}">
                  <a16:creationId xmlns:a16="http://schemas.microsoft.com/office/drawing/2014/main" id="{B2658685-4F98-4125-924C-67F868717C18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1604909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1604909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1604909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1604909"/>
            <a:ext cx="1960184" cy="3359597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4852657" y="5540683"/>
            <a:ext cx="7339343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prendre en compte la taille des images pour qu’elles soient bonnes,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variables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288306" y="1656698"/>
            <a:ext cx="490369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 et un </a:t>
            </a:r>
          </a:p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T-SNE de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résultat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lustering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C0B7BB-FD71-46DC-8DF4-45D685CF70D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A268089-AD07-4379-932B-5FC3752A3819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30A3C9E9-2E6D-4A48-AE34-9707169A93EE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4D4E5CF4-FE60-4FFE-8026-1A7442B0D0FA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1675108B-920E-4FF6-9471-92EBE054A944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22573A0-CB94-4648-A6FD-8004ACDBB52C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CF9AE013-E74F-407B-BB6D-560422AF530E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38D8AECA-8E31-49DD-B350-BAFECAD5EF52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B5FDE960-82B4-4B7F-B835-08F906D5B77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DB72627-E394-47C7-A0CE-B954DD6BFAA6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E06BD222-1EDB-4BEC-B906-538EA483DD9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3D35AA4A-31B8-4867-B4FB-E4B36C340C9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905E914A-1E0C-4E00-B20A-4853D9ECC31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930EE498-EEE4-4591-B40E-D0CFFBB5F4FB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87C39E9D-DD05-453C-9C8C-3BC07E9EE306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8894485" cy="9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variables/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variables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DFE79D7-C2F9-44B3-A079-3D52E3D1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7" y="2124142"/>
            <a:ext cx="3727798" cy="322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-1" y="1271998"/>
            <a:ext cx="704389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80%, un T-SNE de 2 composantes et une 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clustering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 (catégories 1º niveau)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AF89A0-9610-43A6-B252-90A8BA23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38" y="2440698"/>
            <a:ext cx="4045288" cy="322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1F44867-06A6-4698-8545-69E07D17ED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75" t="-263" r="38485" b="94581"/>
          <a:stretch/>
        </p:blipFill>
        <p:spPr>
          <a:xfrm>
            <a:off x="10034804" y="599127"/>
            <a:ext cx="1219754" cy="1533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E4F629F-D799-4513-B4C1-782F60BDE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82" r="48845" b="27849"/>
          <a:stretch/>
        </p:blipFill>
        <p:spPr>
          <a:xfrm>
            <a:off x="9221680" y="724204"/>
            <a:ext cx="2658052" cy="179947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50F78D-B272-4F4E-BF01-63699F971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998" y="3056065"/>
            <a:ext cx="4045286" cy="322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F8EAC-75BE-4A25-8917-8792498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24" y="1087524"/>
            <a:ext cx="5028676" cy="373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E35F89-3CD0-47E6-90EC-AAE4147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524" y="5004299"/>
            <a:ext cx="6670963" cy="121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F7626E-A17D-44E4-9BEE-53E13C546318}"/>
              </a:ext>
            </a:extLst>
          </p:cNvPr>
          <p:cNvSpPr/>
          <p:nvPr/>
        </p:nvSpPr>
        <p:spPr>
          <a:xfrm>
            <a:off x="6592496" y="589448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BA1CD-8F2C-4CDD-8FC0-49A91512F969}"/>
              </a:ext>
            </a:extLst>
          </p:cNvPr>
          <p:cNvSpPr/>
          <p:nvPr/>
        </p:nvSpPr>
        <p:spPr>
          <a:xfrm>
            <a:off x="7831092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EE0-E04C-46DD-8EDC-C26ACD886EF2}"/>
              </a:ext>
            </a:extLst>
          </p:cNvPr>
          <p:cNvSpPr/>
          <p:nvPr/>
        </p:nvSpPr>
        <p:spPr>
          <a:xfrm>
            <a:off x="8924294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37AAC-53BE-4E60-A429-4601A70A2244}"/>
              </a:ext>
            </a:extLst>
          </p:cNvPr>
          <p:cNvSpPr/>
          <p:nvPr/>
        </p:nvSpPr>
        <p:spPr>
          <a:xfrm>
            <a:off x="9775417" y="5315758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les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817BAA-E733-43C3-A459-9A1FD74E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6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58147E-E9DB-4AD9-BFB1-B5AE9855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7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</a:t>
            </a:r>
          </a:p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au minimum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EC8711-E389-492B-81A1-8F55BF145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233253" y="1783725"/>
            <a:ext cx="6028500" cy="31863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839897-B4EA-49F1-A3F4-483B0A237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6" t="8051" r="-1"/>
          <a:stretch/>
        </p:blipFill>
        <p:spPr>
          <a:xfrm>
            <a:off x="6523926" y="1745219"/>
            <a:ext cx="4500598" cy="31863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4078941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les variables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1828914" y="1305719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EMMATISATION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640946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A1A8A8-E98C-4BAA-B4BB-579CC7CC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8741" r="28243" b="1675"/>
          <a:stretch/>
        </p:blipFill>
        <p:spPr>
          <a:xfrm>
            <a:off x="6320715" y="2442531"/>
            <a:ext cx="5323840" cy="365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5D7981-6A93-4271-96C8-23F37A435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11944" r="30913" b="6856"/>
          <a:stretch/>
        </p:blipFill>
        <p:spPr>
          <a:xfrm>
            <a:off x="566272" y="2442531"/>
            <a:ext cx="5466268" cy="36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742277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clustering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2042421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EMMATISATION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7055625" y="2042421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le Transfer Learning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115990-D5F4-4489-9828-E12234345A2A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19" name="Straight Connector 21">
              <a:extLst>
                <a:ext uri="{FF2B5EF4-FFF2-40B4-BE49-F238E27FC236}">
                  <a16:creationId xmlns:a16="http://schemas.microsoft.com/office/drawing/2014/main" id="{2779E026-48AB-4654-AA65-14CB38BA93D1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79144-F112-4394-BCE9-57AA67DE6B5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20F796FF-C423-48C2-AFD0-2C8B4AA2DCF8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22">
              <a:extLst>
                <a:ext uri="{FF2B5EF4-FFF2-40B4-BE49-F238E27FC236}">
                  <a16:creationId xmlns:a16="http://schemas.microsoft.com/office/drawing/2014/main" id="{B37ED7D2-CB2E-418F-B73D-35A66F9F862B}"/>
                </a:ext>
              </a:extLst>
            </p:cNvPr>
            <p:cNvCxnSpPr>
              <a:stCxn id="20" idx="6"/>
              <a:endCxn id="34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94D9675D-69D4-4A5B-9E24-E254213F22D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5443F72C-4B71-40D9-912F-23E92A3BB58E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8F026762-AAF8-439A-A791-87F38F8B4764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16">
              <a:extLst>
                <a:ext uri="{FF2B5EF4-FFF2-40B4-BE49-F238E27FC236}">
                  <a16:creationId xmlns:a16="http://schemas.microsoft.com/office/drawing/2014/main" id="{48DFEDC2-70C5-4DA3-8388-8A9AD653DF92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EAFFDC6A-7E13-490D-83DD-6FDDA7ECA0A5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24">
              <a:extLst>
                <a:ext uri="{FF2B5EF4-FFF2-40B4-BE49-F238E27FC236}">
                  <a16:creationId xmlns:a16="http://schemas.microsoft.com/office/drawing/2014/main" id="{A3D5C077-7E98-4D07-8106-CEC313F283B5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1A535390-5BBF-4284-9A6A-A06A7D5FC05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D64B14BB-E449-4101-B861-1C2D2BF265E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E50CB3CD-4F72-49BC-A562-8212BADE6FDC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16">
              <a:extLst>
                <a:ext uri="{FF2B5EF4-FFF2-40B4-BE49-F238E27FC236}">
                  <a16:creationId xmlns:a16="http://schemas.microsoft.com/office/drawing/2014/main" id="{BC3E76DF-59E1-4DBE-B247-21B252029134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487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1" y="1152468"/>
            <a:ext cx="541468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 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2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clustering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23263A-12BE-4961-B441-28D2381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7" y="2069578"/>
            <a:ext cx="7254101" cy="356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4298CE7-50B5-40AF-B4D7-A1FFDE4F7AE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VGG16 pour obtenir des descripteurs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B5071A-0D34-4598-A4AB-A91B164924CA}"/>
              </a:ext>
            </a:extLst>
          </p:cNvPr>
          <p:cNvSpPr txBox="1"/>
          <p:nvPr/>
        </p:nvSpPr>
        <p:spPr>
          <a:xfrm>
            <a:off x="4204447" y="5837595"/>
            <a:ext cx="7987552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VGG16 a donnée un meilleur résultat (ARI score) par rapport à SIFT et ORB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59B40D-A855-4490-9851-DC619EE5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385" y="2069578"/>
            <a:ext cx="2412728" cy="2923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124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310D34-9E83-49AA-976B-D3E66AFE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2"/>
          <a:stretch/>
        </p:blipFill>
        <p:spPr>
          <a:xfrm>
            <a:off x="1728356" y="1273149"/>
            <a:ext cx="7990916" cy="4579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864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7.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828A7C-3AA9-462B-AD48-6EF48D50187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BA45AB52-43CC-4EB8-A11A-8A8347858352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9EFF730C-C9D4-4FCB-8D6D-DD4F8C18D763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817B316E-9D9B-48FA-A6FD-B8BC305983FB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22">
              <a:extLst>
                <a:ext uri="{FF2B5EF4-FFF2-40B4-BE49-F238E27FC236}">
                  <a16:creationId xmlns:a16="http://schemas.microsoft.com/office/drawing/2014/main" id="{65E60F72-92D2-45DE-A2B0-C57466C641FD}"/>
                </a:ext>
              </a:extLst>
            </p:cNvPr>
            <p:cNvCxnSpPr>
              <a:stCxn id="46" idx="6"/>
              <a:endCxn id="47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44842972-6F86-4DE4-8865-BFDDDE4968E3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24">
              <a:extLst>
                <a:ext uri="{FF2B5EF4-FFF2-40B4-BE49-F238E27FC236}">
                  <a16:creationId xmlns:a16="http://schemas.microsoft.com/office/drawing/2014/main" id="{374D66FB-6168-4102-A710-4D6D585D082B}"/>
                </a:ext>
              </a:extLst>
            </p:cNvPr>
            <p:cNvCxnSpPr>
              <a:endCxn id="49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7D30565-82FB-4388-97C3-8E8EFC8EECFA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16">
              <a:extLst>
                <a:ext uri="{FF2B5EF4-FFF2-40B4-BE49-F238E27FC236}">
                  <a16:creationId xmlns:a16="http://schemas.microsoft.com/office/drawing/2014/main" id="{292827FC-7559-45CF-A7C1-140CBCB50B0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23">
              <a:extLst>
                <a:ext uri="{FF2B5EF4-FFF2-40B4-BE49-F238E27FC236}">
                  <a16:creationId xmlns:a16="http://schemas.microsoft.com/office/drawing/2014/main" id="{09247FA8-3BB1-41CA-854B-17022D29CEDB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24">
              <a:extLst>
                <a:ext uri="{FF2B5EF4-FFF2-40B4-BE49-F238E27FC236}">
                  <a16:creationId xmlns:a16="http://schemas.microsoft.com/office/drawing/2014/main" id="{75F72FA9-1F1C-4FCD-ACBE-9CBB8E6BBEF0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23">
              <a:extLst>
                <a:ext uri="{FF2B5EF4-FFF2-40B4-BE49-F238E27FC236}">
                  <a16:creationId xmlns:a16="http://schemas.microsoft.com/office/drawing/2014/main" id="{40776931-78FF-48DA-94AA-DE882027802B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24">
              <a:extLst>
                <a:ext uri="{FF2B5EF4-FFF2-40B4-BE49-F238E27FC236}">
                  <a16:creationId xmlns:a16="http://schemas.microsoft.com/office/drawing/2014/main" id="{4561559A-B545-4C75-B207-8C7499094A60}"/>
                </a:ext>
              </a:extLst>
            </p:cNvPr>
            <p:cNvCxnSpPr>
              <a:endCxn id="55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248024A0-551B-4888-B370-86F1B8161D6D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16">
              <a:extLst>
                <a:ext uri="{FF2B5EF4-FFF2-40B4-BE49-F238E27FC236}">
                  <a16:creationId xmlns:a16="http://schemas.microsoft.com/office/drawing/2014/main" id="{91E67F02-5515-4D2B-B72F-F2CC0A1FB450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758517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4" y="4753366"/>
            <a:ext cx="4569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approfondir sur la paramétrisation de SIFT et ORB. </a:t>
            </a:r>
            <a:br>
              <a:rPr lang="fr-FR" sz="2000" dirty="0">
                <a:latin typeface="Google Sans"/>
              </a:rPr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mission a été abordée avec la paramétrisation par défaut.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4B8680-F8D4-4B1D-804E-E21199B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3245872"/>
            <a:ext cx="457727" cy="42727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D48014-9465-4063-81EC-00548098AF63}"/>
              </a:ext>
            </a:extLst>
          </p:cNvPr>
          <p:cNvSpPr txBox="1"/>
          <p:nvPr/>
        </p:nvSpPr>
        <p:spPr>
          <a:xfrm>
            <a:off x="844895" y="3240721"/>
            <a:ext cx="40498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Pour réduire le bruit au moment d’utiliser SIFT et ORB, un certain nombre d'échantillons plus élevés sont nécessaires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E221519-C0DA-4E45-9E72-5EA209473D72}"/>
              </a:ext>
            </a:extLst>
          </p:cNvPr>
          <p:cNvSpPr txBox="1"/>
          <p:nvPr/>
        </p:nvSpPr>
        <p:spPr>
          <a:xfrm>
            <a:off x="1" y="1247168"/>
            <a:ext cx="8679975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E0316CD-3643-4D39-8189-33A88398FFD3}"/>
              </a:ext>
            </a:extLst>
          </p:cNvPr>
          <p:cNvSpPr txBox="1"/>
          <p:nvPr/>
        </p:nvSpPr>
        <p:spPr>
          <a:xfrm>
            <a:off x="1" y="1847766"/>
            <a:ext cx="6619164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Oui, c’est possible mais il faut prendre en compte ce qui suit :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9C232C3-36A5-45AF-A211-4C8C7E5E7340}"/>
              </a:ext>
            </a:extLst>
          </p:cNvPr>
          <p:cNvCxnSpPr>
            <a:cxnSpLocks/>
          </p:cNvCxnSpPr>
          <p:nvPr/>
        </p:nvCxnSpPr>
        <p:spPr>
          <a:xfrm>
            <a:off x="5598135" y="2988662"/>
            <a:ext cx="0" cy="2949663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2ABECDA-1659-418C-B213-F6BB99670F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79" y="3248724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860F2CD-834C-4EDE-A224-EE4485617FB8}"/>
              </a:ext>
            </a:extLst>
          </p:cNvPr>
          <p:cNvSpPr txBox="1"/>
          <p:nvPr/>
        </p:nvSpPr>
        <p:spPr>
          <a:xfrm>
            <a:off x="6465968" y="3243573"/>
            <a:ext cx="52999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Transfer Learning tels que VGG19, InceptionV3, ResNet50, pour identifier des variables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E31707-6AC4-461E-86F4-9F01AE92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4915310"/>
            <a:ext cx="457727" cy="42727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ED7C7B2-5C72-4C43-9124-E7459F50B8DF}"/>
              </a:ext>
            </a:extLst>
          </p:cNvPr>
          <p:cNvSpPr txBox="1"/>
          <p:nvPr/>
        </p:nvSpPr>
        <p:spPr>
          <a:xfrm>
            <a:off x="6456706" y="4910159"/>
            <a:ext cx="52999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plusieurs combinaisons entre des variables textuelles et des variables visuelles basées sur des algorithmes de </a:t>
            </a:r>
            <a:r>
              <a:rPr lang="fr-FR" sz="2000" dirty="0" err="1">
                <a:latin typeface="Google Sans"/>
              </a:rPr>
              <a:t>Deep</a:t>
            </a:r>
            <a:r>
              <a:rPr lang="fr-FR" sz="2000" dirty="0">
                <a:latin typeface="Google Sans"/>
              </a:rPr>
              <a:t> Learning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043E7EF-4365-4F71-9990-90F2C53379C9}"/>
              </a:ext>
            </a:extLst>
          </p:cNvPr>
          <p:cNvSpPr txBox="1"/>
          <p:nvPr/>
        </p:nvSpPr>
        <p:spPr>
          <a:xfrm>
            <a:off x="2468729" y="2661707"/>
            <a:ext cx="1427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SIFT et ORB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3180D36-ECAC-4FCA-AAC9-695E6F6CBB3E}"/>
              </a:ext>
            </a:extLst>
          </p:cNvPr>
          <p:cNvSpPr txBox="1"/>
          <p:nvPr/>
        </p:nvSpPr>
        <p:spPr>
          <a:xfrm>
            <a:off x="7986673" y="2616100"/>
            <a:ext cx="1991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DEEP LEARNING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4AE0670-CFFC-4FB1-9CEE-51C885B91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98" y="4322989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EA8E2F1-D3F6-46FC-85F7-560238579D84}"/>
              </a:ext>
            </a:extLst>
          </p:cNvPr>
          <p:cNvSpPr txBox="1"/>
          <p:nvPr/>
        </p:nvSpPr>
        <p:spPr>
          <a:xfrm>
            <a:off x="6461487" y="4317838"/>
            <a:ext cx="5299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la classification des images directement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5974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06 </a:t>
            </a:r>
            <a:r>
              <a:rPr lang="es-ES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décembre</a:t>
            </a:r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BCA7AAB-FB4E-489D-AAD0-C1EFFE0DFC4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1D420061-9156-46DE-BA25-5EC3C2B0E2ED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D695D0-C2A3-4BCD-A2B4-DC1D2B999CA6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7EFC5C02-7C75-4ECE-B893-4861F9891026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22">
              <a:extLst>
                <a:ext uri="{FF2B5EF4-FFF2-40B4-BE49-F238E27FC236}">
                  <a16:creationId xmlns:a16="http://schemas.microsoft.com/office/drawing/2014/main" id="{1F5CAE44-1901-4ED8-99B7-E64B5AB93D9A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CEF9169F-1F17-449A-82AE-6770DED010FB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AE246762-1E31-475B-803F-949665A2361F}"/>
                </a:ext>
              </a:extLst>
            </p:cNvPr>
            <p:cNvCxnSpPr>
              <a:endCxn id="3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EA1A8E14-1016-4407-9739-35FA1D74A925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16">
              <a:extLst>
                <a:ext uri="{FF2B5EF4-FFF2-40B4-BE49-F238E27FC236}">
                  <a16:creationId xmlns:a16="http://schemas.microsoft.com/office/drawing/2014/main" id="{62D0C836-2847-44B7-A440-52B5560FAA2A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929D7551-15A3-4CAB-8D4D-38F9B7F38070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2ECCDA46-783A-471A-AB54-E6DA3DE5489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5BB8AEBE-84F0-4A70-9B28-2E762EAEE0C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24">
              <a:extLst>
                <a:ext uri="{FF2B5EF4-FFF2-40B4-BE49-F238E27FC236}">
                  <a16:creationId xmlns:a16="http://schemas.microsoft.com/office/drawing/2014/main" id="{6962A4CA-3631-45E1-871F-5FC75C71EE70}"/>
                </a:ext>
              </a:extLst>
            </p:cNvPr>
            <p:cNvCxnSpPr>
              <a:endCxn id="44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5C6FE0DA-E9D7-450B-A2B3-ABA4A2B8D70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6">
              <a:extLst>
                <a:ext uri="{FF2B5EF4-FFF2-40B4-BE49-F238E27FC236}">
                  <a16:creationId xmlns:a16="http://schemas.microsoft.com/office/drawing/2014/main" id="{08669483-E4E4-466F-A538-308022CA153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E494A2-DC00-4094-A5D7-CE81D842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0"/>
          <a:stretch/>
        </p:blipFill>
        <p:spPr>
          <a:xfrm>
            <a:off x="377906" y="4013526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A37B5D-CDE8-4B3A-97C0-8992D928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4201384" y="1826048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différentes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6CEF87C-78DE-4409-BA49-E7DC5491055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C9AC2FEE-4CCF-4537-A692-1483F1EE32C4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C8F3A7B3-8232-4018-9589-CB6284388F5C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8611ED93-2F11-41C3-B01D-6989E574F9D9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4510A68D-81E4-4F60-9CD0-ECE4C2BA77D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A2B8BA8-D8E5-415B-942A-A34A3572718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A0711C49-FC45-436E-BFD8-D203520C04BD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44F66028-EFC2-4D42-90A9-FC9B9ADB82BC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52CA6681-5C57-4801-BCAD-B1F1F3C6BFB0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A91AE97-7B54-4977-A40F-0DC17815163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A04BDAC-2A11-4855-98ED-F0EF70B9273F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FA5C7AD1-252B-4B8A-9EAF-4D02255D1BE8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ACED5E61-08AF-496F-BD81-CF748FE1151A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A167EEE2-4BF6-499C-A4E8-3768D11F0E28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D443DDAA-27C8-430C-969F-54033FED8B83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TEXTUELLES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Variables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Google Sans"/>
              </a:rPr>
              <a:t>Variables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31023</TotalTime>
  <Words>2427</Words>
  <Application>Microsoft Office PowerPoint</Application>
  <PresentationFormat>Grand écran</PresentationFormat>
  <Paragraphs>473</Paragraphs>
  <Slides>51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700</cp:revision>
  <cp:lastPrinted>2021-09-06T10:04:02Z</cp:lastPrinted>
  <dcterms:created xsi:type="dcterms:W3CDTF">2019-08-03T17:49:11Z</dcterms:created>
  <dcterms:modified xsi:type="dcterms:W3CDTF">2021-12-02T10:54:43Z</dcterms:modified>
</cp:coreProperties>
</file>